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8" r:id="rId6"/>
    <p:sldId id="261" r:id="rId7"/>
    <p:sldId id="269" r:id="rId8"/>
    <p:sldId id="262" r:id="rId9"/>
    <p:sldId id="259" r:id="rId10"/>
    <p:sldId id="263" r:id="rId11"/>
    <p:sldId id="264" r:id="rId12"/>
    <p:sldId id="271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28C12E-E6AD-426E-A926-D6EC1268A983}" type="datetimeFigureOut">
              <a:rPr lang="ko-KR" altLang="en-US" smtClean="0"/>
              <a:pPr/>
              <a:t>2020-06-23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7200" dirty="0"/>
              <a:t>Rhetorical Questions</a:t>
            </a:r>
            <a:endParaRPr lang="ko-KR" alt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Now</a:t>
            </a:r>
            <a:r>
              <a:rPr lang="ko-KR" altLang="en-US" dirty="0"/>
              <a:t> </a:t>
            </a:r>
            <a:r>
              <a:rPr lang="en-US" altLang="ko-KR" dirty="0"/>
              <a:t>you 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91264" cy="3765032"/>
          </a:xfrm>
        </p:spPr>
        <p:txBody>
          <a:bodyPr/>
          <a:lstStyle/>
          <a:p>
            <a:pPr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b="1" dirty="0"/>
              <a:t>QUICK DEBATE:</a:t>
            </a:r>
          </a:p>
          <a:p>
            <a:pPr algn="ctr">
              <a:buNone/>
            </a:pPr>
            <a:r>
              <a:rPr lang="en-US" altLang="ko-KR" b="1" dirty="0"/>
              <a:t>“Should fidget spinners be allowed in school?”</a:t>
            </a:r>
          </a:p>
          <a:p>
            <a:pPr algn="ctr"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dirty="0"/>
              <a:t>Think of a rhetorical question FOR this argument</a:t>
            </a:r>
          </a:p>
          <a:p>
            <a:pPr algn="ctr"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dirty="0"/>
              <a:t>Think of a rhetorical question AGAINST this argument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1026" name="Picture 2" descr="C:\Documents and Settings\user\Local Settings\Temporary Internet Files\Content.IE5\CAF7UZZN\MC9003833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07904" y="980728"/>
            <a:ext cx="1813255" cy="1817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Now</a:t>
            </a:r>
            <a:r>
              <a:rPr lang="ko-KR" altLang="en-US" dirty="0"/>
              <a:t> </a:t>
            </a:r>
            <a:r>
              <a:rPr lang="en-US" altLang="ko-KR" dirty="0"/>
              <a:t>you 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91264" cy="3404992"/>
          </a:xfrm>
        </p:spPr>
        <p:txBody>
          <a:bodyPr/>
          <a:lstStyle/>
          <a:p>
            <a:pPr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b="1" dirty="0"/>
              <a:t>QUICK DEBATE:</a:t>
            </a:r>
          </a:p>
          <a:p>
            <a:pPr algn="ctr">
              <a:buNone/>
            </a:pPr>
            <a:r>
              <a:rPr lang="en-US" altLang="ko-KR" b="1" dirty="0"/>
              <a:t>“Should we worry about deforestation?”</a:t>
            </a:r>
          </a:p>
          <a:p>
            <a:pPr algn="ctr"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dirty="0"/>
              <a:t>Think of a rhetorical question FOR this argument</a:t>
            </a:r>
          </a:p>
          <a:p>
            <a:pPr algn="ctr"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dirty="0"/>
              <a:t>Think of a rhetorical question AGAINST this argument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3074" name="Picture 2" descr="C:\Documents and Settings\user\Local Settings\Temporary Internet Files\Content.IE5\A31GHCYU\MC9000562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24744"/>
            <a:ext cx="1455725" cy="1799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Now</a:t>
            </a:r>
            <a:r>
              <a:rPr lang="ko-KR" altLang="en-US" dirty="0"/>
              <a:t> </a:t>
            </a:r>
            <a:r>
              <a:rPr lang="en-US" altLang="ko-KR" dirty="0"/>
              <a:t>you 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91264" cy="3404992"/>
          </a:xfrm>
        </p:spPr>
        <p:txBody>
          <a:bodyPr/>
          <a:lstStyle/>
          <a:p>
            <a:pPr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b="1" dirty="0"/>
              <a:t>QUICK DEBATE:</a:t>
            </a:r>
          </a:p>
          <a:p>
            <a:pPr algn="ctr">
              <a:buNone/>
            </a:pPr>
            <a:r>
              <a:rPr lang="en-US" altLang="ko-KR" b="1" dirty="0"/>
              <a:t>“Is it hard to be a child?”</a:t>
            </a:r>
          </a:p>
          <a:p>
            <a:pPr algn="ctr"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dirty="0"/>
              <a:t>Think of a rhetorical question FOR this argument</a:t>
            </a:r>
          </a:p>
          <a:p>
            <a:pPr algn="ctr">
              <a:buNone/>
            </a:pPr>
            <a:endParaRPr lang="en-US" altLang="ko-KR" dirty="0"/>
          </a:p>
          <a:p>
            <a:pPr algn="ctr">
              <a:buNone/>
            </a:pPr>
            <a:r>
              <a:rPr lang="en-US" altLang="ko-KR" dirty="0"/>
              <a:t>Think of a rhetorical question AGAINST this argument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7170" name="Picture 2" descr="C:\Documents and Settings\user\Local Settings\Temporary Internet Files\Content.IE5\AJ8NB1H5\MC9004205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5" y="980728"/>
            <a:ext cx="1863761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does RHETORICAL mean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/>
          </a:bodyPr>
          <a:lstStyle/>
          <a:p>
            <a:r>
              <a:rPr lang="en-US" altLang="ko-KR" dirty="0"/>
              <a:t>‘Rhetorical’ comes from the word ‘rhetoric’ – which is a special kind of talking</a:t>
            </a:r>
          </a:p>
          <a:p>
            <a:r>
              <a:rPr lang="en-US" altLang="ko-KR" dirty="0"/>
              <a:t>‘Rhetoric’ is used to persuade or influence people, in other words, to change their minds</a:t>
            </a:r>
          </a:p>
          <a:p>
            <a:r>
              <a:rPr lang="en-US" altLang="ko-KR" dirty="0"/>
              <a:t>We often see Rhetorical Questions in a debate because in a debate we want to change people’s minds</a:t>
            </a:r>
          </a:p>
        </p:txBody>
      </p:sp>
      <p:pic>
        <p:nvPicPr>
          <p:cNvPr id="8195" name="Picture 3" descr="C:\Documents and Settings\user\Local Settings\Temporary Internet Files\Content.IE5\A31GHCYU\MC900311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37112"/>
            <a:ext cx="2857029" cy="1828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800" dirty="0"/>
              <a:t>How to look for a Rhetorical Question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467600" cy="3340968"/>
          </a:xfrm>
        </p:spPr>
        <p:txBody>
          <a:bodyPr/>
          <a:lstStyle/>
          <a:p>
            <a:pPr algn="ctr">
              <a:buNone/>
            </a:pPr>
            <a:r>
              <a:rPr lang="en-US" altLang="ko-KR" sz="4800" b="1" dirty="0">
                <a:solidFill>
                  <a:srgbClr val="7030A0"/>
                </a:solidFill>
              </a:rPr>
              <a:t>A Rhetorical Question is a question that does NOT need to be answered. 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5157192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>
                <a:solidFill>
                  <a:schemeClr val="accent2">
                    <a:lumMod val="75000"/>
                  </a:schemeClr>
                </a:solidFill>
              </a:rPr>
              <a:t>Q &amp; A</a:t>
            </a:r>
            <a:endParaRPr lang="ko-KR" alt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4932040" y="5373216"/>
            <a:ext cx="792088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H="1">
            <a:off x="4932040" y="5301208"/>
            <a:ext cx="792088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do we use</a:t>
            </a:r>
            <a:r>
              <a:rPr kumimoji="0" lang="en-US" altLang="ko-KR" sz="2800" b="0" i="0" u="none" strike="noStrike" kern="1200" cap="small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8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RHETORICAL questions?</a:t>
            </a:r>
            <a:endParaRPr kumimoji="0" lang="ko-KR" alt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70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2800" dirty="0"/>
          </a:p>
          <a:p>
            <a:pPr algn="ctr">
              <a:buNone/>
            </a:pPr>
            <a:endParaRPr lang="en-US" altLang="ko-KR" sz="3600" dirty="0"/>
          </a:p>
          <a:p>
            <a:pPr algn="ctr">
              <a:buNone/>
            </a:pPr>
            <a:r>
              <a:rPr lang="en-US" altLang="ko-KR" sz="3600" dirty="0"/>
              <a:t>Because the answer is obvious</a:t>
            </a:r>
          </a:p>
          <a:p>
            <a:pPr algn="ctr">
              <a:buNone/>
            </a:pPr>
            <a:r>
              <a:rPr lang="en-US" altLang="ko-KR" sz="3600" i="1" dirty="0">
                <a:solidFill>
                  <a:srgbClr val="7030A0"/>
                </a:solidFill>
              </a:rPr>
              <a:t>"Do you want extra homework?”</a:t>
            </a:r>
          </a:p>
          <a:p>
            <a:pPr>
              <a:buNone/>
            </a:pPr>
            <a:endParaRPr lang="en-US" altLang="ko-KR" sz="28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user\Local Settings\Temporary Internet Files\Content.IE5\CAF7UZZN\MC9002804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332776" cy="2044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do we use</a:t>
            </a:r>
            <a:r>
              <a:rPr kumimoji="0" lang="en-US" altLang="ko-KR" sz="2800" b="0" i="0" u="none" strike="noStrike" kern="1200" cap="small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8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RHETORICAL questions?</a:t>
            </a:r>
            <a:endParaRPr kumimoji="0" lang="ko-KR" alt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8147248" cy="470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2800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altLang="ko-KR" sz="3600" dirty="0"/>
              <a:t>.......Or to make people think of something they might not have thought about yet</a:t>
            </a:r>
          </a:p>
          <a:p>
            <a:pPr algn="ctr">
              <a:buNone/>
            </a:pPr>
            <a:r>
              <a:rPr lang="en-US" altLang="ko-KR" sz="3600" i="1" dirty="0">
                <a:solidFill>
                  <a:srgbClr val="7030A0"/>
                </a:solidFill>
              </a:rPr>
              <a:t>	“What would happen to us if we didn’t have adults?”</a:t>
            </a:r>
          </a:p>
        </p:txBody>
      </p:sp>
      <p:pic>
        <p:nvPicPr>
          <p:cNvPr id="1027" name="Picture 3" descr="C:\Documents and Settings\user\Local Settings\Temporary Internet Files\Content.IE5\AJ8NB1H5\MC9000160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941168"/>
            <a:ext cx="1428057" cy="1473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sz="3200" dirty="0"/>
              <a:t>Why do we use RHETORICAL questions?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Sometimes a rhetorical question is really just a different way of saying a sentence</a:t>
            </a:r>
          </a:p>
          <a:p>
            <a:pPr>
              <a:buNone/>
            </a:pPr>
            <a:endParaRPr lang="en-US" altLang="ko-KR" sz="2800" dirty="0"/>
          </a:p>
          <a:p>
            <a:pPr algn="ctr">
              <a:buNone/>
            </a:pPr>
            <a:r>
              <a:rPr lang="en-US" altLang="ko-KR" sz="2800" i="1" dirty="0">
                <a:solidFill>
                  <a:srgbClr val="7030A0"/>
                </a:solidFill>
              </a:rPr>
              <a:t> “Don’t you want to help me?” </a:t>
            </a:r>
          </a:p>
          <a:p>
            <a:pPr algn="ctr">
              <a:buNone/>
            </a:pPr>
            <a:r>
              <a:rPr lang="en-US" altLang="ko-KR" sz="2800" i="1" dirty="0">
                <a:solidFill>
                  <a:srgbClr val="7030A0"/>
                </a:solidFill>
              </a:rPr>
              <a:t>(Come and help!)</a:t>
            </a:r>
          </a:p>
          <a:p>
            <a:pPr>
              <a:buNone/>
            </a:pPr>
            <a:endParaRPr lang="en-US" altLang="ko-KR" sz="2800" dirty="0"/>
          </a:p>
        </p:txBody>
      </p:sp>
      <p:pic>
        <p:nvPicPr>
          <p:cNvPr id="6146" name="Picture 2" descr="C:\Documents and Settings\user\Local Settings\Temporary Internet Files\Content.IE5\4HER8XUB\MC9000534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1794053" cy="1799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200" dirty="0"/>
              <a:t>Sometimes people ask a question and then answer it straight away (a bit like talking to themselves)</a:t>
            </a:r>
          </a:p>
          <a:p>
            <a:endParaRPr lang="en-US" altLang="ko-KR" sz="3200" dirty="0"/>
          </a:p>
          <a:p>
            <a:pPr>
              <a:buNone/>
            </a:pPr>
            <a:r>
              <a:rPr lang="en-US" altLang="ko-KR" sz="3200" dirty="0">
                <a:solidFill>
                  <a:srgbClr val="7030A0"/>
                </a:solidFill>
              </a:rPr>
              <a:t>	</a:t>
            </a:r>
            <a:r>
              <a:rPr lang="en-US" altLang="ko-KR" sz="3200" i="1" dirty="0">
                <a:solidFill>
                  <a:srgbClr val="7030A0"/>
                </a:solidFill>
              </a:rPr>
              <a:t>“Do I have lots of money? No, I don’t, but I work hard every day to get enough food for my family.”</a:t>
            </a:r>
          </a:p>
          <a:p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sz="3200" dirty="0"/>
              <a:t>Why do we use RHETORICAL questions?</a:t>
            </a:r>
            <a:endParaRPr lang="ko-KR" altLang="en-US" sz="3200" dirty="0"/>
          </a:p>
        </p:txBody>
      </p:sp>
      <p:pic>
        <p:nvPicPr>
          <p:cNvPr id="5122" name="Picture 2" descr="C:\Documents and Settings\user\Local Settings\Temporary Internet Files\Content.IE5\AJ8NB1H5\MC9000187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53136"/>
            <a:ext cx="1574597" cy="166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/>
              <a:t>How to tell if a question is rhetorical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7467600" cy="33123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ko-KR" sz="3600" dirty="0">
                <a:solidFill>
                  <a:schemeClr val="accent1"/>
                </a:solidFill>
              </a:rPr>
              <a:t>Think: does the person asking the question </a:t>
            </a:r>
            <a:r>
              <a:rPr lang="en-US" altLang="ko-KR" sz="3600" b="1" i="1" dirty="0">
                <a:solidFill>
                  <a:schemeClr val="accent1"/>
                </a:solidFill>
              </a:rPr>
              <a:t>really</a:t>
            </a:r>
            <a:r>
              <a:rPr lang="en-US" altLang="ko-KR" sz="3600" dirty="0">
                <a:solidFill>
                  <a:schemeClr val="accent1"/>
                </a:solidFill>
              </a:rPr>
              <a:t> want to know some new information from me?</a:t>
            </a:r>
          </a:p>
          <a:p>
            <a:pPr algn="ctr">
              <a:buNone/>
            </a:pPr>
            <a:endParaRPr lang="en-US" altLang="ko-KR" sz="3600" dirty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altLang="ko-KR" sz="3600" dirty="0">
                <a:solidFill>
                  <a:schemeClr val="accent1"/>
                </a:solidFill>
              </a:rPr>
              <a:t>If the answer is </a:t>
            </a:r>
            <a:r>
              <a:rPr lang="en-US" altLang="ko-KR" sz="3600" b="1" dirty="0">
                <a:solidFill>
                  <a:schemeClr val="accent1"/>
                </a:solidFill>
              </a:rPr>
              <a:t>no</a:t>
            </a:r>
            <a:r>
              <a:rPr lang="en-US" altLang="ko-KR" sz="3600" dirty="0">
                <a:solidFill>
                  <a:schemeClr val="accent1"/>
                </a:solidFill>
              </a:rPr>
              <a:t>, it is probably a rhetorical question.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5157192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>
                <a:solidFill>
                  <a:schemeClr val="accent2">
                    <a:lumMod val="75000"/>
                  </a:schemeClr>
                </a:solidFill>
              </a:rPr>
              <a:t>Q &amp; A</a:t>
            </a:r>
            <a:endParaRPr lang="ko-KR" alt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932040" y="5373216"/>
            <a:ext cx="792088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flipH="1">
            <a:off x="4932040" y="5301208"/>
            <a:ext cx="792088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Spot the Difference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Do you want sugar in your coffee?</a:t>
            </a:r>
          </a:p>
          <a:p>
            <a:endParaRPr lang="en-US" altLang="ko-KR" dirty="0"/>
          </a:p>
          <a:p>
            <a:r>
              <a:rPr lang="en-US" altLang="ko-KR" dirty="0"/>
              <a:t>Are they ever going to get here?</a:t>
            </a:r>
          </a:p>
          <a:p>
            <a:endParaRPr lang="en-US" altLang="ko-KR" dirty="0"/>
          </a:p>
          <a:p>
            <a:r>
              <a:rPr lang="en-US" altLang="ko-KR" dirty="0"/>
              <a:t>What’s the price of this T-shirt?</a:t>
            </a:r>
          </a:p>
          <a:p>
            <a:endParaRPr lang="en-US" altLang="ko-KR" dirty="0"/>
          </a:p>
          <a:p>
            <a:r>
              <a:rPr lang="en-US" altLang="ko-KR" dirty="0"/>
              <a:t>Really, you’re crying about it?</a:t>
            </a:r>
          </a:p>
          <a:p>
            <a:endParaRPr lang="en-US" altLang="ko-KR" dirty="0"/>
          </a:p>
          <a:p>
            <a:r>
              <a:rPr lang="en-US" altLang="ko-KR" dirty="0"/>
              <a:t>Are you two years old or something?</a:t>
            </a:r>
          </a:p>
          <a:p>
            <a:endParaRPr lang="en-US" altLang="ko-KR" dirty="0"/>
          </a:p>
          <a:p>
            <a:r>
              <a:rPr lang="en-US" altLang="ko-KR" dirty="0"/>
              <a:t>Are you hungry?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2050" name="Picture 2" descr="C:\Documents and Settings\user\Local Settings\Temporary Internet Files\Content.IE5\AJ8NB1H5\MC9002173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5918" y="476672"/>
            <a:ext cx="1083435" cy="108012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Local Settings\Temporary Internet Files\Content.IE5\O9EVOX6F\MC9000570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268760"/>
            <a:ext cx="1341628" cy="1180954"/>
          </a:xfrm>
          <a:prstGeom prst="rect">
            <a:avLst/>
          </a:prstGeom>
          <a:noFill/>
        </p:spPr>
      </p:pic>
      <p:pic>
        <p:nvPicPr>
          <p:cNvPr id="2053" name="Picture 5" descr="C:\Documents and Settings\user\Local Settings\Temporary Internet Files\Content.IE5\M15H2W0X\MC9002298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092280" y="2492896"/>
            <a:ext cx="1266382" cy="1323600"/>
          </a:xfrm>
          <a:prstGeom prst="rect">
            <a:avLst/>
          </a:prstGeom>
          <a:noFill/>
        </p:spPr>
      </p:pic>
      <p:pic>
        <p:nvPicPr>
          <p:cNvPr id="2054" name="Picture 6" descr="C:\Documents and Settings\user\Local Settings\Temporary Internet Files\Content.IE5\UDS0FF14\MC90004874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077072"/>
            <a:ext cx="1674047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사용자 지정 2">
      <a:dk1>
        <a:sysClr val="windowText" lastClr="000000"/>
      </a:dk1>
      <a:lt1>
        <a:sysClr val="window" lastClr="FFFFFF"/>
      </a:lt1>
      <a:dk2>
        <a:srgbClr val="575F6D"/>
      </a:dk2>
      <a:lt2>
        <a:srgbClr val="00B0F0"/>
      </a:lt2>
      <a:accent1>
        <a:srgbClr val="7030A0"/>
      </a:accent1>
      <a:accent2>
        <a:srgbClr val="7598D9"/>
      </a:accent2>
      <a:accent3>
        <a:srgbClr val="7598D9"/>
      </a:accent3>
      <a:accent4>
        <a:srgbClr val="AEBAD5"/>
      </a:accent4>
      <a:accent5>
        <a:srgbClr val="AEBAD5"/>
      </a:accent5>
      <a:accent6>
        <a:srgbClr val="777C84"/>
      </a:accent6>
      <a:hlink>
        <a:srgbClr val="3B435B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406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오렌지</vt:lpstr>
      <vt:lpstr>Rhetorical Questions</vt:lpstr>
      <vt:lpstr>What does RHETORICAL mean</vt:lpstr>
      <vt:lpstr>How to look for a Rhetorical Question</vt:lpstr>
      <vt:lpstr>PowerPoint Presentation</vt:lpstr>
      <vt:lpstr>PowerPoint Presentation</vt:lpstr>
      <vt:lpstr>Why do we use RHETORICAL questions?</vt:lpstr>
      <vt:lpstr>Why do we use RHETORICAL questions?</vt:lpstr>
      <vt:lpstr>How to tell if a question is rhetorical</vt:lpstr>
      <vt:lpstr>Spot the Difference</vt:lpstr>
      <vt:lpstr>Now you try</vt:lpstr>
      <vt:lpstr>Now you try</vt:lpstr>
      <vt:lpstr>Now you try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Questions</dc:title>
  <dc:creator>Your User Name</dc:creator>
  <cp:lastModifiedBy>Hannah Ross</cp:lastModifiedBy>
  <cp:revision>16</cp:revision>
  <dcterms:created xsi:type="dcterms:W3CDTF">2013-09-25T10:50:20Z</dcterms:created>
  <dcterms:modified xsi:type="dcterms:W3CDTF">2020-06-23T20:39:13Z</dcterms:modified>
</cp:coreProperties>
</file>